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91" r:id="rId3"/>
    <p:sldId id="336" r:id="rId4"/>
    <p:sldId id="352" r:id="rId5"/>
    <p:sldId id="361" r:id="rId6"/>
    <p:sldId id="362" r:id="rId7"/>
    <p:sldId id="363" r:id="rId8"/>
    <p:sldId id="353" r:id="rId9"/>
    <p:sldId id="354" r:id="rId10"/>
    <p:sldId id="364" r:id="rId11"/>
    <p:sldId id="355" r:id="rId12"/>
    <p:sldId id="368" r:id="rId13"/>
    <p:sldId id="369" r:id="rId14"/>
    <p:sldId id="356" r:id="rId15"/>
    <p:sldId id="371" r:id="rId16"/>
    <p:sldId id="370" r:id="rId17"/>
    <p:sldId id="357" r:id="rId18"/>
    <p:sldId id="372" r:id="rId19"/>
    <p:sldId id="373" r:id="rId20"/>
    <p:sldId id="374" r:id="rId21"/>
    <p:sldId id="359" r:id="rId22"/>
    <p:sldId id="375" r:id="rId23"/>
    <p:sldId id="360" r:id="rId24"/>
    <p:sldId id="365" r:id="rId25"/>
    <p:sldId id="366" r:id="rId26"/>
    <p:sldId id="264" r:id="rId2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0">
          <p15:clr>
            <a:srgbClr val="A4A3A4"/>
          </p15:clr>
        </p15:guide>
        <p15:guide id="2" pos="45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01" d="100"/>
          <a:sy n="101" d="100"/>
        </p:scale>
        <p:origin x="-438" y="12"/>
      </p:cViewPr>
      <p:guideLst>
        <p:guide orient="horz" pos="200"/>
        <p:guide pos="455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0C145-7186-5E4F-82C8-EF9437B1F933}" type="datetimeFigureOut">
              <a:rPr lang="de-DE" smtClean="0"/>
              <a:t>14.08.2018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5315D-357B-FF4F-90A3-A39D45B2A5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6213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36467-23B7-FB4F-888B-64D2357714EF}" type="datetimeFigureOut">
              <a:rPr lang="de-DE" smtClean="0"/>
              <a:t>14.08.2018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9D7AA0-1474-5647-B70C-4956639E20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4740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0"/>
            <a:ext cx="7848600" cy="1445419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2EB1-6C24-A84A-91CF-D547EBBF95D3}" type="datetime1">
              <a:rPr lang="de-DE" smtClean="0"/>
              <a:t>14.08.2018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2548890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0A82-5395-CF4C-8FA0-90EF05B03021}" type="datetime1">
              <a:rPr lang="de-DE" smtClean="0"/>
              <a:t>14.08.2018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4400550"/>
          </a:xfrm>
        </p:spPr>
        <p:txBody>
          <a:bodyPr vert="eaVert" anchor="b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44005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3A8E-A763-B842-857A-71353F832585}" type="datetime1">
              <a:rPr lang="de-DE" smtClean="0"/>
              <a:t>14.08.2018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622F9-F919-AE49-8DE5-B1486E299F37}" type="datetime1">
              <a:rPr lang="de-DE" smtClean="0"/>
              <a:t>14.08.2018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71651"/>
            <a:ext cx="7772400" cy="1650206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70149"/>
            <a:ext cx="77724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B3CD-76FA-734E-9250-757FBCF9EB20}" type="datetime1">
              <a:rPr lang="de-DE" smtClean="0"/>
              <a:t>14.08.2018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3449574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5A0E-6A40-524D-98FF-755699846860}" type="datetime1">
              <a:rPr lang="de-DE" smtClean="0"/>
              <a:t>14.08.2018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B3B9A-D4B0-934A-9E19-4D9A267FC519}" type="datetime1">
              <a:rPr lang="de-DE" smtClean="0"/>
              <a:t>14.08.2018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06462" y="3034268"/>
            <a:ext cx="353187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5A84-DC51-D640-AA83-FCB62599E798}" type="datetime1">
              <a:rPr lang="de-DE" smtClean="0"/>
              <a:t>14.08.2018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E542B-8B8D-C444-92C8-4B0B8DE14333}" type="datetime1">
              <a:rPr lang="de-DE" smtClean="0"/>
              <a:t>14.08.2018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060"/>
            <a:ext cx="2139696" cy="946404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94060"/>
            <a:ext cx="5715000" cy="41833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97915"/>
            <a:ext cx="2139696" cy="31827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70AE8-15EB-3D4A-A32E-5E6D884157FD}" type="datetime1">
              <a:rPr lang="de-DE" smtClean="0"/>
              <a:t>14.08.2018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84114" y="2684956"/>
            <a:ext cx="418338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60"/>
            <a:ext cx="2142680" cy="94869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628651"/>
            <a:ext cx="5904390" cy="4125342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2139696" cy="318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B4BAF-E471-CB40-8C34-07417076ACBD}" type="datetime1">
              <a:rPr lang="de-DE" smtClean="0"/>
              <a:t>14.08.2018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65590"/>
            <a:ext cx="9144000" cy="171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DABB694-BBCA-4148-A305-5544807F15D7}" type="datetime1">
              <a:rPr lang="de-DE" smtClean="0"/>
              <a:t>14.08.2018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3716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3600" cap="none" dirty="0">
                <a:latin typeface="Arial"/>
                <a:cs typeface="Arial"/>
              </a:rPr>
              <a:t>Investitionstheorie</a:t>
            </a:r>
            <a:br>
              <a:rPr lang="de-DE" sz="3600" cap="none" dirty="0">
                <a:latin typeface="Arial"/>
                <a:cs typeface="Arial"/>
              </a:rPr>
            </a:br>
            <a:r>
              <a:rPr lang="de-DE" sz="3200" cap="none" dirty="0">
                <a:latin typeface="Arial"/>
                <a:cs typeface="Arial"/>
              </a:rPr>
              <a:t>und </a:t>
            </a:r>
            <a:r>
              <a:rPr lang="de-DE" sz="3600" cap="none" dirty="0">
                <a:latin typeface="Arial"/>
                <a:cs typeface="Arial"/>
              </a:rPr>
              <a:t/>
            </a:r>
            <a:br>
              <a:rPr lang="de-DE" sz="3600" cap="none" dirty="0">
                <a:latin typeface="Arial"/>
                <a:cs typeface="Arial"/>
              </a:rPr>
            </a:br>
            <a:r>
              <a:rPr lang="de-DE" sz="3600" cap="none" dirty="0">
                <a:latin typeface="Arial"/>
                <a:cs typeface="Arial"/>
              </a:rPr>
              <a:t>Investitionsrechnung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799" y="2628900"/>
            <a:ext cx="6968046" cy="575060"/>
          </a:xfrm>
        </p:spPr>
        <p:txBody>
          <a:bodyPr>
            <a:normAutofit/>
          </a:bodyPr>
          <a:lstStyle/>
          <a:p>
            <a:r>
              <a:rPr lang="de-DE" sz="1600" dirty="0"/>
              <a:t>Folien zum Lehrbuch: Busse von </a:t>
            </a:r>
            <a:r>
              <a:rPr lang="de-DE" sz="1600" dirty="0" err="1"/>
              <a:t>Colbe</a:t>
            </a:r>
            <a:r>
              <a:rPr lang="de-DE" sz="1600" dirty="0"/>
              <a:t>, </a:t>
            </a:r>
            <a:r>
              <a:rPr lang="de-DE" sz="1600" dirty="0" err="1"/>
              <a:t>Laßmann</a:t>
            </a:r>
            <a:r>
              <a:rPr lang="de-DE" sz="1600" dirty="0"/>
              <a:t>, Witte</a:t>
            </a: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685799" y="3420900"/>
            <a:ext cx="8262709" cy="8479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Kapitel 7: </a:t>
            </a:r>
          </a:p>
          <a:p>
            <a:r>
              <a:rPr lang="de-DE" dirty="0"/>
              <a:t>Investitionsprogramme unter Risiko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1254" y="4577682"/>
            <a:ext cx="2222659" cy="50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349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10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6086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7.3.2 Renditeerwartungswert des Investitionsprogrammes</a:t>
            </a:r>
          </a:p>
        </p:txBody>
      </p:sp>
      <p:sp>
        <p:nvSpPr>
          <p:cNvPr id="10" name="Rechteck 9"/>
          <p:cNvSpPr/>
          <p:nvPr/>
        </p:nvSpPr>
        <p:spPr>
          <a:xfrm>
            <a:off x="7321880" y="469066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Beispiel S. 259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57200" y="2003965"/>
            <a:ext cx="5387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Renditeerwartung (</a:t>
            </a:r>
            <a:r>
              <a:rPr lang="de-DE" i="1" dirty="0" err="1"/>
              <a:t>μ</a:t>
            </a:r>
            <a:r>
              <a:rPr lang="de-DE" i="1" baseline="-25000" dirty="0" err="1"/>
              <a:t>p</a:t>
            </a:r>
            <a:r>
              <a:rPr lang="de-DE" dirty="0"/>
              <a:t>) des Investitionsprogramms :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 rotWithShape="1">
          <a:blip r:embed="rId4"/>
          <a:srcRect l="4763" r="74435"/>
          <a:stretch/>
        </p:blipFill>
        <p:spPr>
          <a:xfrm>
            <a:off x="1963732" y="2461459"/>
            <a:ext cx="2165505" cy="1054762"/>
          </a:xfrm>
          <a:prstGeom prst="rect">
            <a:avLst/>
          </a:prstGeom>
        </p:spPr>
      </p:pic>
      <p:grpSp>
        <p:nvGrpSpPr>
          <p:cNvPr id="18" name="Gruppierung 17"/>
          <p:cNvGrpSpPr/>
          <p:nvPr/>
        </p:nvGrpSpPr>
        <p:grpSpPr>
          <a:xfrm>
            <a:off x="4893540" y="2646803"/>
            <a:ext cx="3300440" cy="682075"/>
            <a:chOff x="5671660" y="2399026"/>
            <a:chExt cx="3300440" cy="682075"/>
          </a:xfrm>
        </p:grpSpPr>
        <p:sp>
          <p:nvSpPr>
            <p:cNvPr id="16" name="Textfeld 15"/>
            <p:cNvSpPr txBox="1"/>
            <p:nvPr/>
          </p:nvSpPr>
          <p:spPr>
            <a:xfrm>
              <a:off x="5671660" y="2399026"/>
              <a:ext cx="3300440" cy="6001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1100" i="1" dirty="0" err="1"/>
                <a:t>μ</a:t>
              </a:r>
              <a:r>
                <a:rPr lang="de-DE" sz="1100" i="1" baseline="-25000" dirty="0" err="1"/>
                <a:t>i</a:t>
              </a:r>
              <a:r>
                <a:rPr lang="de-DE" sz="1100" dirty="0"/>
                <a:t> = Erwartungswert der Rendite der Investition </a:t>
              </a:r>
              <a:r>
                <a:rPr lang="de-DE" sz="1100" i="1" dirty="0"/>
                <a:t>i</a:t>
              </a:r>
              <a:endParaRPr lang="de-DE" sz="1100" dirty="0"/>
            </a:p>
            <a:p>
              <a:r>
                <a:rPr lang="de-DE" sz="1100" i="1" dirty="0"/>
                <a:t>x</a:t>
              </a:r>
              <a:r>
                <a:rPr lang="de-DE" sz="1100" i="1" baseline="-25000" dirty="0"/>
                <a:t>i</a:t>
              </a:r>
              <a:r>
                <a:rPr lang="de-DE" sz="1100" dirty="0"/>
                <a:t> = Anteil der Investition </a:t>
              </a:r>
              <a:r>
                <a:rPr lang="de-DE" sz="1100" i="1" dirty="0"/>
                <a:t>i</a:t>
              </a:r>
              <a:r>
                <a:rPr lang="de-DE" sz="1100" dirty="0"/>
                <a:t> am Investitionsbetrag </a:t>
              </a:r>
              <a:r>
                <a:rPr lang="de-DE" sz="1100" i="1" dirty="0"/>
                <a:t>F</a:t>
              </a:r>
              <a:r>
                <a:rPr lang="de-DE" sz="1100" dirty="0"/>
                <a:t> </a:t>
              </a:r>
            </a:p>
            <a:p>
              <a:r>
                <a:rPr lang="de-DE" sz="1100" dirty="0"/>
                <a:t>wobei </a:t>
              </a:r>
            </a:p>
          </p:txBody>
        </p:sp>
        <p:pic>
          <p:nvPicPr>
            <p:cNvPr id="17" name="Bild 16"/>
            <p:cNvPicPr>
              <a:picLocks noChangeAspect="1"/>
            </p:cNvPicPr>
            <p:nvPr/>
          </p:nvPicPr>
          <p:blipFill rotWithShape="1">
            <a:blip r:embed="rId5"/>
            <a:srcRect l="42321" r="43231"/>
            <a:stretch/>
          </p:blipFill>
          <p:spPr>
            <a:xfrm>
              <a:off x="6044065" y="2685800"/>
              <a:ext cx="576186" cy="395301"/>
            </a:xfrm>
            <a:prstGeom prst="rect">
              <a:avLst/>
            </a:prstGeom>
          </p:spPr>
        </p:pic>
      </p:grpSp>
      <p:pic>
        <p:nvPicPr>
          <p:cNvPr id="19" name="Bild 18"/>
          <p:cNvPicPr>
            <a:picLocks noChangeAspect="1"/>
          </p:cNvPicPr>
          <p:nvPr/>
        </p:nvPicPr>
        <p:blipFill rotWithShape="1">
          <a:blip r:embed="rId6"/>
          <a:srcRect l="35763" r="36297"/>
          <a:stretch/>
        </p:blipFill>
        <p:spPr>
          <a:xfrm>
            <a:off x="2979234" y="3990825"/>
            <a:ext cx="2308600" cy="818989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457200" y="4194806"/>
            <a:ext cx="2557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Bezogen auf das Beispiel:</a:t>
            </a:r>
          </a:p>
        </p:txBody>
      </p:sp>
    </p:spTree>
    <p:extLst>
      <p:ext uri="{BB962C8B-B14F-4D97-AF65-F5344CB8AC3E}">
        <p14:creationId xmlns:p14="http://schemas.microsoft.com/office/powerpoint/2010/main" val="1039674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11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85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7.3.3 Streuung der Renditen um den Erwartungswert des Investitionsprogrammes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57200" y="1914102"/>
            <a:ext cx="58285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Für die </a:t>
            </a:r>
            <a:r>
              <a:rPr lang="de-DE" sz="1600" i="1" dirty="0"/>
              <a:t>Streuung</a:t>
            </a:r>
            <a:r>
              <a:rPr lang="de-DE" sz="1600" dirty="0"/>
              <a:t> </a:t>
            </a:r>
            <a:r>
              <a:rPr lang="de-DE" sz="1600" i="1" dirty="0" err="1"/>
              <a:t>σ</a:t>
            </a:r>
            <a:r>
              <a:rPr lang="de-DE" sz="1600" i="1" baseline="-25000" dirty="0" err="1"/>
              <a:t>P</a:t>
            </a:r>
            <a:r>
              <a:rPr lang="de-DE" sz="1600" dirty="0"/>
              <a:t> der Renditen um den Erwartungswert des </a:t>
            </a:r>
          </a:p>
          <a:p>
            <a:r>
              <a:rPr lang="de-DE" sz="1600" dirty="0"/>
              <a:t>Investitionsprogramms gilt allgemein:</a:t>
            </a:r>
          </a:p>
          <a:p>
            <a:endParaRPr lang="de-DE" sz="1600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 rotWithShape="1">
          <a:blip r:embed="rId4"/>
          <a:srcRect l="4967" r="63626"/>
          <a:stretch/>
        </p:blipFill>
        <p:spPr>
          <a:xfrm>
            <a:off x="1869662" y="2935752"/>
            <a:ext cx="2795596" cy="901881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5586210" y="3120145"/>
            <a:ext cx="2491430" cy="430887"/>
          </a:xfrm>
          <a:prstGeom prst="rect">
            <a:avLst/>
          </a:prstGeom>
          <a:noFill/>
          <a:ln>
            <a:solidFill>
              <a:srgbClr val="292934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i="1" dirty="0" err="1"/>
              <a:t>n</a:t>
            </a:r>
            <a:r>
              <a:rPr lang="de-DE" sz="1100" dirty="0"/>
              <a:t>: = Anzahl der in das Programm aufgenommenen Investitionsobjekte </a:t>
            </a:r>
          </a:p>
        </p:txBody>
      </p:sp>
    </p:spTree>
    <p:extLst>
      <p:ext uri="{BB962C8B-B14F-4D97-AF65-F5344CB8AC3E}">
        <p14:creationId xmlns:p14="http://schemas.microsoft.com/office/powerpoint/2010/main" val="11087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12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85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7.3.3 Streuung der Renditen um den Erwartungswert des Investitionsprogrammes</a:t>
            </a:r>
          </a:p>
        </p:txBody>
      </p:sp>
      <p:sp>
        <p:nvSpPr>
          <p:cNvPr id="17" name="Rechteck 16"/>
          <p:cNvSpPr/>
          <p:nvPr/>
        </p:nvSpPr>
        <p:spPr>
          <a:xfrm>
            <a:off x="2062928" y="1834550"/>
            <a:ext cx="1894698" cy="881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Risiko der einzelnen Investitionsobjekte</a:t>
            </a:r>
          </a:p>
        </p:txBody>
      </p:sp>
      <p:sp>
        <p:nvSpPr>
          <p:cNvPr id="18" name="Rechteck 17"/>
          <p:cNvSpPr/>
          <p:nvPr/>
        </p:nvSpPr>
        <p:spPr>
          <a:xfrm>
            <a:off x="5214304" y="1834550"/>
            <a:ext cx="1894698" cy="88199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Korrelation der Renditen der einzelnen Investitionsobjekte</a:t>
            </a:r>
          </a:p>
        </p:txBody>
      </p:sp>
      <p:sp>
        <p:nvSpPr>
          <p:cNvPr id="19" name="Rechteck 18"/>
          <p:cNvSpPr/>
          <p:nvPr/>
        </p:nvSpPr>
        <p:spPr>
          <a:xfrm>
            <a:off x="3080361" y="3145782"/>
            <a:ext cx="3081292" cy="124067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Risiko des Investitionsprogramms</a:t>
            </a:r>
          </a:p>
        </p:txBody>
      </p:sp>
      <p:cxnSp>
        <p:nvCxnSpPr>
          <p:cNvPr id="20" name="Gerade Verbindung mit Pfeil 19"/>
          <p:cNvCxnSpPr>
            <a:stCxn id="17" idx="2"/>
            <a:endCxn id="19" idx="0"/>
          </p:cNvCxnSpPr>
          <p:nvPr/>
        </p:nvCxnSpPr>
        <p:spPr>
          <a:xfrm>
            <a:off x="3010277" y="2716545"/>
            <a:ext cx="1610730" cy="4292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18" idx="2"/>
            <a:endCxn id="19" idx="0"/>
          </p:cNvCxnSpPr>
          <p:nvPr/>
        </p:nvCxnSpPr>
        <p:spPr>
          <a:xfrm flipH="1">
            <a:off x="4621007" y="2716545"/>
            <a:ext cx="1540646" cy="4292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7134809" y="1579790"/>
            <a:ext cx="18856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In welchem Ausmaß reagieren die Renditen zweier betrachteter Investitionen </a:t>
            </a:r>
            <a:r>
              <a:rPr lang="de-DE" sz="1200" i="1" dirty="0" err="1"/>
              <a:t>I</a:t>
            </a:r>
            <a:r>
              <a:rPr lang="de-DE" sz="1200" i="1" baseline="-25000" dirty="0" err="1"/>
              <a:t>j</a:t>
            </a:r>
            <a:r>
              <a:rPr lang="de-DE" sz="1200" dirty="0"/>
              <a:t> und </a:t>
            </a:r>
            <a:r>
              <a:rPr lang="de-DE" sz="1200" i="1" dirty="0" err="1"/>
              <a:t>I</a:t>
            </a:r>
            <a:r>
              <a:rPr lang="de-DE" sz="1200" i="1" baseline="-25000" dirty="0" err="1"/>
              <a:t>i</a:t>
            </a:r>
            <a:r>
              <a:rPr lang="de-DE" sz="1200" dirty="0"/>
              <a:t> gleichartig auf Veränderungen der Umwelt?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7455132" y="2962165"/>
            <a:ext cx="8819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{-1 bis +1}</a:t>
            </a:r>
          </a:p>
        </p:txBody>
      </p:sp>
    </p:spTree>
    <p:extLst>
      <p:ext uri="{BB962C8B-B14F-4D97-AF65-F5344CB8AC3E}">
        <p14:creationId xmlns:p14="http://schemas.microsoft.com/office/powerpoint/2010/main" val="2625905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13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85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7.3.3 Streuung der Renditen um den Erwartungswert des Investitionsprogrammes</a:t>
            </a:r>
          </a:p>
        </p:txBody>
      </p:sp>
      <p:pic>
        <p:nvPicPr>
          <p:cNvPr id="14" name="Bild 13"/>
          <p:cNvPicPr>
            <a:picLocks noChangeAspect="1"/>
          </p:cNvPicPr>
          <p:nvPr/>
        </p:nvPicPr>
        <p:blipFill rotWithShape="1">
          <a:blip r:embed="rId4"/>
          <a:srcRect l="5783" r="74310"/>
          <a:stretch/>
        </p:blipFill>
        <p:spPr>
          <a:xfrm>
            <a:off x="2198909" y="1473736"/>
            <a:ext cx="1758868" cy="875774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345234" y="1727718"/>
            <a:ext cx="98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Kovarianz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303996" y="1783626"/>
            <a:ext cx="1855404" cy="261610"/>
          </a:xfrm>
          <a:prstGeom prst="rect">
            <a:avLst/>
          </a:prstGeom>
          <a:noFill/>
          <a:ln>
            <a:solidFill>
              <a:srgbClr val="292934"/>
            </a:solidFill>
          </a:ln>
        </p:spPr>
        <p:txBody>
          <a:bodyPr wrap="none" rtlCol="0">
            <a:spAutoFit/>
          </a:bodyPr>
          <a:lstStyle/>
          <a:p>
            <a:r>
              <a:rPr lang="de-DE" sz="1100" i="1" dirty="0" err="1"/>
              <a:t>k</a:t>
            </a:r>
            <a:r>
              <a:rPr lang="de-DE" sz="1100" i="1" baseline="-25000" dirty="0" err="1"/>
              <a:t>ij</a:t>
            </a:r>
            <a:r>
              <a:rPr lang="de-DE" sz="1100" dirty="0"/>
              <a:t> = Korrelationskoeffizient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58596" y="2878971"/>
            <a:ext cx="485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u="sng" dirty="0"/>
              <a:t>Streuung des Portfolios für </a:t>
            </a:r>
            <a:r>
              <a:rPr lang="de-DE" sz="1600" i="1" u="sng" dirty="0" err="1"/>
              <a:t>n</a:t>
            </a:r>
            <a:r>
              <a:rPr lang="de-DE" sz="1600" u="sng" dirty="0"/>
              <a:t>=2 (Markowitz-Formel):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 rotWithShape="1">
          <a:blip r:embed="rId5"/>
          <a:srcRect l="5375" r="42212"/>
          <a:stretch/>
        </p:blipFill>
        <p:spPr>
          <a:xfrm>
            <a:off x="1345233" y="3224783"/>
            <a:ext cx="5096755" cy="985272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457200" y="4500566"/>
            <a:ext cx="2557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Bezogen auf das Beispiel: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 rotWithShape="1">
          <a:blip r:embed="rId6"/>
          <a:srcRect l="18952" r="19687"/>
          <a:stretch/>
        </p:blipFill>
        <p:spPr>
          <a:xfrm>
            <a:off x="2802849" y="4360906"/>
            <a:ext cx="4380595" cy="70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675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14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85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7.3.3 Streuung der Renditen um den Erwartungswert des Investitionsprogrammes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57200" y="1539394"/>
            <a:ext cx="334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/>
              <a:t>Vollständig positive Korrelation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57199" y="2093267"/>
            <a:ext cx="8537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Bei </a:t>
            </a:r>
            <a:r>
              <a:rPr lang="de-DE" sz="1600" i="1" dirty="0"/>
              <a:t>vollkommener Korrelation</a:t>
            </a:r>
            <a:r>
              <a:rPr lang="de-DE" sz="1600" dirty="0"/>
              <a:t>, d. h. wenn </a:t>
            </a:r>
            <a:r>
              <a:rPr lang="de-DE" sz="1600" i="1" dirty="0" err="1"/>
              <a:t>k</a:t>
            </a:r>
            <a:r>
              <a:rPr lang="de-DE" sz="1600" i="1" baseline="-25000" dirty="0" err="1"/>
              <a:t>ij</a:t>
            </a:r>
            <a:r>
              <a:rPr lang="de-DE" sz="1600" dirty="0"/>
              <a:t> = 1 gilt, sind die Renditen der Wertpapiere </a:t>
            </a:r>
            <a:r>
              <a:rPr lang="de-DE" sz="1600" i="1" dirty="0"/>
              <a:t>A</a:t>
            </a:r>
            <a:r>
              <a:rPr lang="de-DE" sz="1600" dirty="0"/>
              <a:t> und </a:t>
            </a:r>
            <a:r>
              <a:rPr lang="de-DE" sz="1600" i="1" dirty="0"/>
              <a:t>B</a:t>
            </a:r>
            <a:r>
              <a:rPr lang="de-DE" sz="1600" dirty="0"/>
              <a:t> voneinander abhängig, </a:t>
            </a:r>
          </a:p>
          <a:p>
            <a:r>
              <a:rPr lang="de-DE" sz="1600" dirty="0"/>
              <a:t>d. h. die Rendite </a:t>
            </a:r>
            <a:r>
              <a:rPr lang="de-DE" sz="1600" i="1" dirty="0"/>
              <a:t>r</a:t>
            </a:r>
            <a:r>
              <a:rPr lang="de-DE" sz="1600" baseline="-25000" dirty="0"/>
              <a:t>1</a:t>
            </a:r>
            <a:r>
              <a:rPr lang="de-DE" sz="1600" dirty="0"/>
              <a:t> des Wertpapiers </a:t>
            </a:r>
            <a:r>
              <a:rPr lang="de-DE" sz="1600" i="1" dirty="0"/>
              <a:t>A</a:t>
            </a:r>
            <a:r>
              <a:rPr lang="de-DE" sz="1600" dirty="0"/>
              <a:t> hängt linear von der Rendite </a:t>
            </a:r>
            <a:r>
              <a:rPr lang="de-DE" sz="1600" i="1" dirty="0"/>
              <a:t>r</a:t>
            </a:r>
            <a:r>
              <a:rPr lang="de-DE" sz="1600" baseline="-25000" dirty="0"/>
              <a:t>2</a:t>
            </a:r>
            <a:r>
              <a:rPr lang="de-DE" sz="1600" dirty="0"/>
              <a:t> des Wertpapiers </a:t>
            </a:r>
            <a:r>
              <a:rPr lang="de-DE" sz="1600" i="1" dirty="0"/>
              <a:t>B</a:t>
            </a:r>
            <a:r>
              <a:rPr lang="de-DE" sz="1600" dirty="0"/>
              <a:t> ab.</a:t>
            </a:r>
          </a:p>
          <a:p>
            <a:endParaRPr lang="de-DE" sz="1600" dirty="0"/>
          </a:p>
        </p:txBody>
      </p:sp>
      <p:sp>
        <p:nvSpPr>
          <p:cNvPr id="5" name="Textfeld 4"/>
          <p:cNvSpPr txBox="1"/>
          <p:nvPr/>
        </p:nvSpPr>
        <p:spPr>
          <a:xfrm>
            <a:off x="457200" y="3610298"/>
            <a:ext cx="75014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Die </a:t>
            </a:r>
            <a:r>
              <a:rPr lang="de-DE" sz="1600" i="1" dirty="0" err="1"/>
              <a:t>μ</a:t>
            </a:r>
            <a:r>
              <a:rPr lang="de-DE" sz="1600" i="1" baseline="-25000" dirty="0" err="1"/>
              <a:t>P</a:t>
            </a:r>
            <a:r>
              <a:rPr lang="de-DE" sz="1600" dirty="0"/>
              <a:t> – </a:t>
            </a:r>
            <a:r>
              <a:rPr lang="de-DE" sz="1600" i="1" dirty="0" err="1"/>
              <a:t>σ</a:t>
            </a:r>
            <a:r>
              <a:rPr lang="de-DE" sz="1600" i="1" baseline="-25000" dirty="0" err="1"/>
              <a:t>P</a:t>
            </a:r>
            <a:r>
              <a:rPr lang="de-DE" sz="1600" dirty="0"/>
              <a:t> Kombination hängt davon ab, wie der Investor seine Investition in die Wertpapiere </a:t>
            </a:r>
            <a:r>
              <a:rPr lang="de-DE" sz="1600" i="1" dirty="0"/>
              <a:t>A</a:t>
            </a:r>
            <a:r>
              <a:rPr lang="de-DE" sz="1600" dirty="0"/>
              <a:t> und </a:t>
            </a:r>
            <a:r>
              <a:rPr lang="de-DE" sz="1600" i="1" dirty="0"/>
              <a:t>B</a:t>
            </a:r>
            <a:r>
              <a:rPr lang="de-DE" sz="1600" dirty="0"/>
              <a:t> aufteilt.</a:t>
            </a:r>
          </a:p>
          <a:p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580859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15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85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7.3.3 Streuung der Renditen um den Erwartungswert des Investitionsprogrammes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57200" y="1539394"/>
            <a:ext cx="334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/>
              <a:t>Vollständig positive Korrelation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57200" y="2037961"/>
            <a:ext cx="5463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Bei 50% Investition in </a:t>
            </a:r>
            <a:r>
              <a:rPr lang="de-DE" sz="1600" i="1" dirty="0"/>
              <a:t>A </a:t>
            </a:r>
            <a:r>
              <a:rPr lang="de-DE" sz="1600" dirty="0"/>
              <a:t>und 50% in </a:t>
            </a:r>
            <a:r>
              <a:rPr lang="de-DE" sz="1600" i="1" dirty="0"/>
              <a:t>B; </a:t>
            </a:r>
            <a:r>
              <a:rPr lang="de-DE" sz="1600" dirty="0"/>
              <a:t>Korrelation </a:t>
            </a:r>
            <a:r>
              <a:rPr lang="de-DE" sz="1600" i="1" dirty="0" err="1"/>
              <a:t>k</a:t>
            </a:r>
            <a:r>
              <a:rPr lang="de-DE" sz="1600" i="1" baseline="-25000" dirty="0" err="1"/>
              <a:t>AB</a:t>
            </a:r>
            <a:r>
              <a:rPr lang="de-DE" sz="1600" dirty="0"/>
              <a:t> = 1: </a:t>
            </a:r>
          </a:p>
        </p:txBody>
      </p:sp>
      <p:pic>
        <p:nvPicPr>
          <p:cNvPr id="12" name="Bild 11"/>
          <p:cNvPicPr>
            <a:picLocks noChangeAspect="1"/>
          </p:cNvPicPr>
          <p:nvPr/>
        </p:nvPicPr>
        <p:blipFill rotWithShape="1">
          <a:blip r:embed="rId4"/>
          <a:srcRect l="30256" r="31403"/>
          <a:stretch/>
        </p:blipFill>
        <p:spPr>
          <a:xfrm>
            <a:off x="2810370" y="2642309"/>
            <a:ext cx="3016535" cy="779831"/>
          </a:xfrm>
          <a:prstGeom prst="rect">
            <a:avLst/>
          </a:prstGeom>
        </p:spPr>
      </p:pic>
      <p:pic>
        <p:nvPicPr>
          <p:cNvPr id="13" name="Bild 12"/>
          <p:cNvPicPr>
            <a:picLocks noChangeAspect="1"/>
          </p:cNvPicPr>
          <p:nvPr/>
        </p:nvPicPr>
        <p:blipFill rotWithShape="1">
          <a:blip r:embed="rId5"/>
          <a:srcRect l="13940" r="15162"/>
          <a:stretch/>
        </p:blipFill>
        <p:spPr>
          <a:xfrm>
            <a:off x="1728555" y="3320873"/>
            <a:ext cx="5603016" cy="783342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457200" y="4465620"/>
            <a:ext cx="5654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ym typeface="Wingdings"/>
              </a:rPr>
              <a:t> Portfolio mit dem Mittelwert der Renditen und des Risikos</a:t>
            </a:r>
            <a:endParaRPr lang="de-DE" sz="1600" dirty="0"/>
          </a:p>
        </p:txBody>
      </p:sp>
      <p:sp>
        <p:nvSpPr>
          <p:cNvPr id="15" name="Rechteck 14"/>
          <p:cNvSpPr/>
          <p:nvPr/>
        </p:nvSpPr>
        <p:spPr>
          <a:xfrm>
            <a:off x="7392961" y="1487606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Beispiel S. 260 </a:t>
            </a:r>
          </a:p>
        </p:txBody>
      </p:sp>
    </p:spTree>
    <p:extLst>
      <p:ext uri="{BB962C8B-B14F-4D97-AF65-F5344CB8AC3E}">
        <p14:creationId xmlns:p14="http://schemas.microsoft.com/office/powerpoint/2010/main" val="2590523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16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85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7.3.3 Streuung der Renditen um den Erwartungswert des Investitionsprogrammes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57200" y="1539394"/>
            <a:ext cx="334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/>
              <a:t>Vollständig positive Korrelation</a:t>
            </a:r>
          </a:p>
        </p:txBody>
      </p:sp>
      <p:pic>
        <p:nvPicPr>
          <p:cNvPr id="10" name="Grafik 164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3"/>
          <a:stretch/>
        </p:blipFill>
        <p:spPr bwMode="auto">
          <a:xfrm>
            <a:off x="435263" y="1908726"/>
            <a:ext cx="4879749" cy="301342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feld 2"/>
          <p:cNvSpPr txBox="1"/>
          <p:nvPr/>
        </p:nvSpPr>
        <p:spPr>
          <a:xfrm>
            <a:off x="811549" y="4835723"/>
            <a:ext cx="3669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Rendite-Risiko-Diagramm bei vollständig positiver Korrelation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5315012" y="1626486"/>
            <a:ext cx="345370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de-DE" sz="1400" dirty="0">
                <a:sym typeface="Wingdings"/>
              </a:rPr>
              <a:t>Ein höherer Renditeerwartungswert ist nur durch höheres Risiko realisierbar!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400" dirty="0">
                <a:sym typeface="Wingdings"/>
              </a:rPr>
              <a:t>Bei perfekter Korrelation besteht ein linearer Zusammenhang zwischen </a:t>
            </a:r>
            <a:r>
              <a:rPr lang="de-DE" sz="1400" i="1" dirty="0" err="1"/>
              <a:t>μ</a:t>
            </a:r>
            <a:r>
              <a:rPr lang="de-DE" sz="1400" i="1" baseline="-25000" dirty="0" err="1"/>
              <a:t>P</a:t>
            </a:r>
            <a:r>
              <a:rPr lang="de-DE" sz="1400" i="1" dirty="0"/>
              <a:t> und </a:t>
            </a:r>
            <a:r>
              <a:rPr lang="de-DE" sz="1400" i="1" dirty="0" err="1"/>
              <a:t>σ</a:t>
            </a:r>
            <a:r>
              <a:rPr lang="de-DE" sz="1400" i="1" baseline="-25000" dirty="0" err="1"/>
              <a:t>P</a:t>
            </a:r>
            <a:r>
              <a:rPr lang="de-DE" sz="1400" dirty="0"/>
              <a:t>, wobei das Portfoliorisiko nicht unter das kleinste Einzelrisiko sinken kann.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/>
          </a:p>
          <a:p>
            <a:pPr marL="285750" indent="-285750">
              <a:buFont typeface="Wingdings" charset="0"/>
              <a:buChar char="à"/>
            </a:pPr>
            <a:r>
              <a:rPr lang="de-DE" sz="1400" dirty="0"/>
              <a:t>Alle Portfolios auf dieser Transformationskurve sind effizient.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/>
          </a:p>
          <a:p>
            <a:pPr marL="285750" indent="-285750">
              <a:buFont typeface="Wingdings" charset="0"/>
              <a:buChar char="à"/>
            </a:pPr>
            <a:r>
              <a:rPr lang="de-DE" sz="1400" dirty="0"/>
              <a:t>Der Investor wählt je nach Nutzenvorstellungen.</a:t>
            </a:r>
          </a:p>
        </p:txBody>
      </p:sp>
    </p:spTree>
    <p:extLst>
      <p:ext uri="{BB962C8B-B14F-4D97-AF65-F5344CB8AC3E}">
        <p14:creationId xmlns:p14="http://schemas.microsoft.com/office/powerpoint/2010/main" val="1791422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17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85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7.3.3 Streuung der Renditen um den Erwartungswert des Investitionsprogrammes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57200" y="1457075"/>
            <a:ext cx="2199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/>
              <a:t>Korrelation von Null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57200" y="1849927"/>
            <a:ext cx="84325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Beträgt die Korrelation zwischen Wertpapier </a:t>
            </a:r>
            <a:r>
              <a:rPr lang="de-DE" sz="1400" i="1" dirty="0"/>
              <a:t>A</a:t>
            </a:r>
            <a:r>
              <a:rPr lang="de-DE" sz="1400" dirty="0"/>
              <a:t> und </a:t>
            </a:r>
            <a:r>
              <a:rPr lang="de-DE" sz="1400" i="1" dirty="0"/>
              <a:t>B</a:t>
            </a:r>
            <a:r>
              <a:rPr lang="de-DE" sz="1400" dirty="0"/>
              <a:t> Null, so sind ihre Renditen voneinander vollkommen unabhängig.</a:t>
            </a:r>
          </a:p>
          <a:p>
            <a:r>
              <a:rPr lang="de-DE" sz="1400" dirty="0"/>
              <a:t> </a:t>
            </a:r>
          </a:p>
          <a:p>
            <a:r>
              <a:rPr lang="de-DE" sz="1400" dirty="0"/>
              <a:t>Bei einer Aufteilung des Startkapitals von 50% in </a:t>
            </a:r>
            <a:r>
              <a:rPr lang="de-DE" sz="1400" i="1" dirty="0"/>
              <a:t>A</a:t>
            </a:r>
            <a:r>
              <a:rPr lang="de-DE" sz="1400" dirty="0"/>
              <a:t> und 50% in </a:t>
            </a:r>
            <a:r>
              <a:rPr lang="de-DE" sz="1400" i="1" dirty="0"/>
              <a:t>B</a:t>
            </a:r>
            <a:r>
              <a:rPr lang="de-DE" sz="1400" dirty="0"/>
              <a:t> ergibt sich:</a:t>
            </a:r>
          </a:p>
          <a:p>
            <a:endParaRPr lang="de-DE" sz="1400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 rotWithShape="1">
          <a:blip r:embed="rId4"/>
          <a:srcRect l="25158" r="25285" b="22607"/>
          <a:stretch/>
        </p:blipFill>
        <p:spPr>
          <a:xfrm>
            <a:off x="2104839" y="2921035"/>
            <a:ext cx="3769078" cy="583423"/>
          </a:xfrm>
          <a:prstGeom prst="rect">
            <a:avLst/>
          </a:prstGeom>
        </p:spPr>
      </p:pic>
      <p:pic>
        <p:nvPicPr>
          <p:cNvPr id="12" name="Bild 11"/>
          <p:cNvPicPr>
            <a:picLocks noChangeAspect="1"/>
          </p:cNvPicPr>
          <p:nvPr/>
        </p:nvPicPr>
        <p:blipFill rotWithShape="1">
          <a:blip r:embed="rId5"/>
          <a:srcRect l="12105" r="11213"/>
          <a:stretch/>
        </p:blipFill>
        <p:spPr>
          <a:xfrm>
            <a:off x="2104839" y="3661911"/>
            <a:ext cx="5059460" cy="653983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1234682" y="3845497"/>
            <a:ext cx="484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und</a:t>
            </a:r>
          </a:p>
        </p:txBody>
      </p:sp>
      <p:pic>
        <p:nvPicPr>
          <p:cNvPr id="14" name="Bild 13"/>
          <p:cNvPicPr>
            <a:picLocks noChangeAspect="1"/>
          </p:cNvPicPr>
          <p:nvPr/>
        </p:nvPicPr>
        <p:blipFill rotWithShape="1">
          <a:blip r:embed="rId6"/>
          <a:srcRect l="36736" r="35350"/>
          <a:stretch/>
        </p:blipFill>
        <p:spPr>
          <a:xfrm>
            <a:off x="2585685" y="4153274"/>
            <a:ext cx="1882049" cy="668298"/>
          </a:xfrm>
          <a:prstGeom prst="rect">
            <a:avLst/>
          </a:prstGeom>
        </p:spPr>
      </p:pic>
      <p:sp>
        <p:nvSpPr>
          <p:cNvPr id="15" name="Rechteck 14"/>
          <p:cNvSpPr/>
          <p:nvPr/>
        </p:nvSpPr>
        <p:spPr>
          <a:xfrm>
            <a:off x="7392961" y="2533162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Beispiel S. 263 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376672" y="3108079"/>
            <a:ext cx="61908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Cambria" panose="02040503050406030204" pitchFamily="18" charset="0"/>
              </a:rPr>
              <a:t>0,075</a:t>
            </a:r>
          </a:p>
        </p:txBody>
      </p:sp>
    </p:spTree>
    <p:extLst>
      <p:ext uri="{BB962C8B-B14F-4D97-AF65-F5344CB8AC3E}">
        <p14:creationId xmlns:p14="http://schemas.microsoft.com/office/powerpoint/2010/main" val="635456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18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85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7.3.3 Streuung der Renditen um den Erwartungswert des Investitionsprogrammes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57200" y="1457075"/>
            <a:ext cx="2199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/>
              <a:t>Korrelation von Null</a:t>
            </a:r>
          </a:p>
        </p:txBody>
      </p:sp>
      <p:pic>
        <p:nvPicPr>
          <p:cNvPr id="10" name="Grafik 16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82" y="1893349"/>
            <a:ext cx="4814593" cy="302305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feld 11"/>
          <p:cNvSpPr txBox="1"/>
          <p:nvPr/>
        </p:nvSpPr>
        <p:spPr>
          <a:xfrm>
            <a:off x="811549" y="4835723"/>
            <a:ext cx="30141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Rendite-Risiko-Diagramm bei Korrelation von Null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315012" y="1614726"/>
            <a:ext cx="345370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de-DE" sz="1400" dirty="0">
                <a:sym typeface="Wingdings"/>
              </a:rPr>
              <a:t>Im Vergleich zur perfekten Korrelation kann der gleiche Renditeerwartungswert (7,5%) mit einem niedrigeren Risiko (0,05) erreicht werden.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400" dirty="0"/>
              <a:t>Die Transformationskurve ist keine Gerade sondern eine geschwungene Linie.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/>
          </a:p>
          <a:p>
            <a:pPr marL="285750" indent="-285750">
              <a:buFont typeface="Wingdings" charset="0"/>
              <a:buChar char="à"/>
            </a:pPr>
            <a:r>
              <a:rPr lang="de-DE" sz="1400" dirty="0"/>
              <a:t>Es können Diversifikationseffekte erzielt werden. Das varianzminimale Portfolio weist bei einem höheren Erwartungswert eine niedrigere Streuung auf als das Wertpapier </a:t>
            </a:r>
            <a:r>
              <a:rPr lang="de-DE" sz="1400" i="1" dirty="0"/>
              <a:t>A</a:t>
            </a:r>
            <a:r>
              <a:rPr lang="de-DE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807464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19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85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7.3.3 Streuung der Renditen um den Erwartungswert des Investitionsprogrammes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57200" y="1457075"/>
            <a:ext cx="2199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/>
              <a:t>Korrelation von Null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12877" y="4835723"/>
            <a:ext cx="38867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Effiziente Wertpapierkombinationen bei einer Korrelation von Null</a:t>
            </a:r>
          </a:p>
        </p:txBody>
      </p:sp>
      <p:pic>
        <p:nvPicPr>
          <p:cNvPr id="14" name="Grafik 16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97" y="1826408"/>
            <a:ext cx="4194678" cy="3009316"/>
          </a:xfrm>
          <a:prstGeom prst="rect">
            <a:avLst/>
          </a:prstGeom>
          <a:noFill/>
        </p:spPr>
      </p:pic>
      <p:sp>
        <p:nvSpPr>
          <p:cNvPr id="15" name="Textfeld 14"/>
          <p:cNvSpPr txBox="1"/>
          <p:nvPr/>
        </p:nvSpPr>
        <p:spPr>
          <a:xfrm>
            <a:off x="4985764" y="2649600"/>
            <a:ext cx="34537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de-DE" sz="1400" dirty="0">
                <a:sym typeface="Wingdings"/>
              </a:rPr>
              <a:t>Die möglichen effizienten Portfolios liegen auf der Linie CDB.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400" dirty="0"/>
              <a:t>Welches Portfolio vom Investor gewählt wird, hängt von seinen Nutzenvorstellungen ab.</a:t>
            </a:r>
          </a:p>
        </p:txBody>
      </p:sp>
    </p:spTree>
    <p:extLst>
      <p:ext uri="{BB962C8B-B14F-4D97-AF65-F5344CB8AC3E}">
        <p14:creationId xmlns:p14="http://schemas.microsoft.com/office/powerpoint/2010/main" val="3920287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7.1 Problemstellung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Rechteck 10"/>
          <p:cNvSpPr/>
          <p:nvPr/>
        </p:nvSpPr>
        <p:spPr>
          <a:xfrm>
            <a:off x="564427" y="2859949"/>
            <a:ext cx="1928456" cy="6797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Programmplanung:</a:t>
            </a:r>
          </a:p>
        </p:txBody>
      </p:sp>
      <p:sp>
        <p:nvSpPr>
          <p:cNvPr id="12" name="Rechteck 11"/>
          <p:cNvSpPr/>
          <p:nvPr/>
        </p:nvSpPr>
        <p:spPr>
          <a:xfrm>
            <a:off x="4966014" y="799677"/>
            <a:ext cx="2947711" cy="159934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b="1" u="sng" dirty="0"/>
              <a:t>Diversifikationseffekt:</a:t>
            </a:r>
          </a:p>
          <a:p>
            <a:pPr algn="ctr"/>
            <a:r>
              <a:rPr lang="de-DE" sz="1400" dirty="0"/>
              <a:t>Verbesserung der erwarteten Kombination von Einzahlungsüberschüsse und Risiken durch gleichzeitige Investition in mehrere Investitionsobjekte</a:t>
            </a:r>
          </a:p>
        </p:txBody>
      </p:sp>
      <p:sp>
        <p:nvSpPr>
          <p:cNvPr id="13" name="Rechteck 12"/>
          <p:cNvSpPr/>
          <p:nvPr/>
        </p:nvSpPr>
        <p:spPr>
          <a:xfrm>
            <a:off x="4966014" y="2848189"/>
            <a:ext cx="2947711" cy="86794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400" b="1" u="sng" dirty="0"/>
              <a:t>Portfoliotheorie:</a:t>
            </a:r>
          </a:p>
          <a:p>
            <a:pPr algn="ctr"/>
            <a:r>
              <a:rPr lang="de-DE" sz="1400" dirty="0"/>
              <a:t>Korrelation von Zielgrößen</a:t>
            </a:r>
          </a:p>
          <a:p>
            <a:pPr algn="ctr"/>
            <a:r>
              <a:rPr lang="de-DE" sz="1400" dirty="0"/>
              <a:t>(Markowitz)</a:t>
            </a:r>
          </a:p>
          <a:p>
            <a:pPr algn="ctr"/>
            <a:endParaRPr lang="de-DE" sz="1400" dirty="0"/>
          </a:p>
        </p:txBody>
      </p:sp>
      <p:cxnSp>
        <p:nvCxnSpPr>
          <p:cNvPr id="14" name="Gerade Verbindung 13"/>
          <p:cNvCxnSpPr>
            <a:stCxn id="11" idx="0"/>
            <a:endCxn id="12" idx="1"/>
          </p:cNvCxnSpPr>
          <p:nvPr/>
        </p:nvCxnSpPr>
        <p:spPr>
          <a:xfrm flipV="1">
            <a:off x="1528655" y="1599352"/>
            <a:ext cx="3437359" cy="1260597"/>
          </a:xfrm>
          <a:prstGeom prst="line">
            <a:avLst/>
          </a:prstGeom>
          <a:ln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>
            <a:stCxn id="11" idx="3"/>
            <a:endCxn id="13" idx="1"/>
          </p:cNvCxnSpPr>
          <p:nvPr/>
        </p:nvCxnSpPr>
        <p:spPr>
          <a:xfrm>
            <a:off x="2492883" y="3199844"/>
            <a:ext cx="2473131" cy="82320"/>
          </a:xfrm>
          <a:prstGeom prst="line">
            <a:avLst/>
          </a:prstGeom>
          <a:ln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hteck 18"/>
          <p:cNvSpPr/>
          <p:nvPr/>
        </p:nvSpPr>
        <p:spPr>
          <a:xfrm>
            <a:off x="4966014" y="4076563"/>
            <a:ext cx="2947711" cy="81556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400" b="1" u="sng" dirty="0"/>
              <a:t>Sachinvestitionen:</a:t>
            </a:r>
          </a:p>
          <a:p>
            <a:pPr algn="ctr"/>
            <a:r>
              <a:rPr lang="de-DE" sz="1400" dirty="0"/>
              <a:t>Risikoreduktion durch Diversifizierung</a:t>
            </a:r>
          </a:p>
          <a:p>
            <a:pPr algn="ctr"/>
            <a:endParaRPr lang="de-DE" sz="1400" dirty="0"/>
          </a:p>
        </p:txBody>
      </p:sp>
      <p:cxnSp>
        <p:nvCxnSpPr>
          <p:cNvPr id="28" name="Gerade Verbindung 27"/>
          <p:cNvCxnSpPr>
            <a:stCxn id="11" idx="2"/>
            <a:endCxn id="19" idx="1"/>
          </p:cNvCxnSpPr>
          <p:nvPr/>
        </p:nvCxnSpPr>
        <p:spPr>
          <a:xfrm>
            <a:off x="1528655" y="3539739"/>
            <a:ext cx="3437359" cy="944608"/>
          </a:xfrm>
          <a:prstGeom prst="line">
            <a:avLst/>
          </a:prstGeom>
          <a:ln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1772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20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85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7.3.3 Streuung der Renditen um den Erwartungswert des Investitionsprogrammes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57200" y="1457075"/>
            <a:ext cx="3431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/>
              <a:t>Vollständig negative Korrelation</a:t>
            </a:r>
          </a:p>
        </p:txBody>
      </p:sp>
      <p:pic>
        <p:nvPicPr>
          <p:cNvPr id="15" name="Grafik 167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8"/>
          <a:stretch/>
        </p:blipFill>
        <p:spPr bwMode="auto">
          <a:xfrm>
            <a:off x="457200" y="1779367"/>
            <a:ext cx="4476444" cy="3197057"/>
          </a:xfrm>
          <a:prstGeom prst="rect">
            <a:avLst/>
          </a:prstGeom>
          <a:noFill/>
        </p:spPr>
      </p:pic>
      <p:sp>
        <p:nvSpPr>
          <p:cNvPr id="19" name="Textfeld 18"/>
          <p:cNvSpPr txBox="1"/>
          <p:nvPr/>
        </p:nvSpPr>
        <p:spPr>
          <a:xfrm>
            <a:off x="712877" y="4835723"/>
            <a:ext cx="46041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Diversifikation bei zwei Anlagemöglichkeiten und unterschiedlicher Korrelation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933643" y="1843485"/>
            <a:ext cx="380963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Herrscht perfekte negative Korrelation zwischen den Wertpapieren A und B (</a:t>
            </a:r>
            <a:r>
              <a:rPr lang="de-DE" sz="1400" i="1" dirty="0" err="1"/>
              <a:t>k</a:t>
            </a:r>
            <a:r>
              <a:rPr lang="de-DE" sz="1400" i="1" dirty="0"/>
              <a:t> = -1) </a:t>
            </a:r>
            <a:r>
              <a:rPr lang="de-DE" sz="1400" dirty="0"/>
              <a:t>kann das Risiko sogar vollkommen „wegdiversifiziert“ werden. </a:t>
            </a:r>
          </a:p>
          <a:p>
            <a:endParaRPr lang="de-DE" sz="1400" dirty="0"/>
          </a:p>
        </p:txBody>
      </p:sp>
      <p:pic>
        <p:nvPicPr>
          <p:cNvPr id="21" name="Bild 20"/>
          <p:cNvPicPr>
            <a:picLocks noChangeAspect="1"/>
          </p:cNvPicPr>
          <p:nvPr/>
        </p:nvPicPr>
        <p:blipFill rotWithShape="1">
          <a:blip r:embed="rId5"/>
          <a:srcRect l="28242" r="28522"/>
          <a:stretch/>
        </p:blipFill>
        <p:spPr>
          <a:xfrm>
            <a:off x="5032801" y="2914086"/>
            <a:ext cx="3190764" cy="731491"/>
          </a:xfrm>
          <a:prstGeom prst="rect">
            <a:avLst/>
          </a:prstGeom>
        </p:spPr>
      </p:pic>
      <p:pic>
        <p:nvPicPr>
          <p:cNvPr id="22" name="Bild 21"/>
          <p:cNvPicPr>
            <a:picLocks noChangeAspect="1"/>
          </p:cNvPicPr>
          <p:nvPr/>
        </p:nvPicPr>
        <p:blipFill rotWithShape="1">
          <a:blip r:embed="rId6"/>
          <a:srcRect l="29571" r="28417"/>
          <a:stretch/>
        </p:blipFill>
        <p:spPr>
          <a:xfrm>
            <a:off x="5021042" y="3375098"/>
            <a:ext cx="3240577" cy="764549"/>
          </a:xfrm>
          <a:prstGeom prst="rect">
            <a:avLst/>
          </a:prstGeom>
        </p:spPr>
      </p:pic>
      <p:sp>
        <p:nvSpPr>
          <p:cNvPr id="23" name="Rechteck 22"/>
          <p:cNvSpPr/>
          <p:nvPr/>
        </p:nvSpPr>
        <p:spPr>
          <a:xfrm>
            <a:off x="5942098" y="4003793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Beispiel S. 267 </a:t>
            </a:r>
          </a:p>
        </p:txBody>
      </p:sp>
    </p:spTree>
    <p:extLst>
      <p:ext uri="{BB962C8B-B14F-4D97-AF65-F5344CB8AC3E}">
        <p14:creationId xmlns:p14="http://schemas.microsoft.com/office/powerpoint/2010/main" val="31279395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21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2823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7.3.4 Der </a:t>
            </a:r>
            <a:r>
              <a:rPr lang="de-DE" dirty="0" err="1"/>
              <a:t>n</a:t>
            </a:r>
            <a:r>
              <a:rPr lang="de-DE" dirty="0"/>
              <a:t>-Wertpapierfall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57200" y="1270070"/>
            <a:ext cx="813413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ym typeface="Wingdings"/>
              </a:rPr>
              <a:t> Wie erweitert sich die Zahl der möglichen Portfolios, wenn mehr als zwei Wertpapiere betrachtet werden? </a:t>
            </a:r>
            <a:endParaRPr lang="de-DE" sz="1600" dirty="0"/>
          </a:p>
        </p:txBody>
      </p:sp>
      <p:pic>
        <p:nvPicPr>
          <p:cNvPr id="10" name="Grafik 168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69" y="1868024"/>
            <a:ext cx="4399218" cy="2967699"/>
          </a:xfrm>
          <a:prstGeom prst="rect">
            <a:avLst/>
          </a:prstGeom>
          <a:noFill/>
        </p:spPr>
      </p:pic>
      <p:sp>
        <p:nvSpPr>
          <p:cNvPr id="12" name="Textfeld 11"/>
          <p:cNvSpPr txBox="1"/>
          <p:nvPr/>
        </p:nvSpPr>
        <p:spPr>
          <a:xfrm>
            <a:off x="818708" y="4835723"/>
            <a:ext cx="2750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Transformationskurven bei drei Wertpapieren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164041" y="1682997"/>
            <a:ext cx="5074031" cy="309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de-DE" sz="1300" dirty="0">
                <a:sym typeface="Wingdings"/>
              </a:rPr>
              <a:t>Der Investor hat drei unsichere Anlagemöglichkeiten </a:t>
            </a:r>
            <a:r>
              <a:rPr lang="de-DE" sz="1300" i="1" dirty="0">
                <a:sym typeface="Wingdings"/>
              </a:rPr>
              <a:t>A</a:t>
            </a:r>
            <a:r>
              <a:rPr lang="de-DE" sz="1300" dirty="0">
                <a:sym typeface="Wingdings"/>
              </a:rPr>
              <a:t>, </a:t>
            </a:r>
            <a:r>
              <a:rPr lang="de-DE" sz="1300" i="1" dirty="0">
                <a:sym typeface="Wingdings"/>
              </a:rPr>
              <a:t>B</a:t>
            </a:r>
            <a:r>
              <a:rPr lang="de-DE" sz="1300" dirty="0">
                <a:sym typeface="Wingdings"/>
              </a:rPr>
              <a:t>, </a:t>
            </a:r>
            <a:r>
              <a:rPr lang="de-DE" sz="1300" i="1" dirty="0">
                <a:sym typeface="Wingdings"/>
              </a:rPr>
              <a:t>C</a:t>
            </a:r>
            <a:r>
              <a:rPr lang="de-DE" sz="1300" dirty="0">
                <a:sym typeface="Wingdings"/>
              </a:rPr>
              <a:t> mit bekannten erwarteten Renditen, Varianzen und Kovarianzen.</a:t>
            </a:r>
          </a:p>
          <a:p>
            <a:pPr marL="285750" indent="-285750">
              <a:buFont typeface="Wingdings" charset="0"/>
              <a:buChar char="à"/>
            </a:pPr>
            <a:endParaRPr lang="de-DE" sz="13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300" dirty="0">
                <a:sym typeface="Wingdings"/>
              </a:rPr>
              <a:t>Die Kombinationen von jeweils zwei Anlagen ergeben die Transformationskurven AC, AB, BC</a:t>
            </a:r>
          </a:p>
          <a:p>
            <a:pPr marL="285750" indent="-285750">
              <a:buFont typeface="Wingdings" charset="0"/>
              <a:buChar char="à"/>
            </a:pPr>
            <a:endParaRPr lang="de-DE" sz="13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300" dirty="0">
                <a:sym typeface="Wingdings"/>
              </a:rPr>
              <a:t>Möglich ist auch, Portfolio D oder E (jeweils schon eine Kombination aus A und B) mit C zu kombinieren.</a:t>
            </a:r>
          </a:p>
          <a:p>
            <a:pPr marL="285750" indent="-285750">
              <a:buFont typeface="Wingdings" charset="0"/>
              <a:buChar char="à"/>
            </a:pPr>
            <a:endParaRPr lang="de-DE" sz="13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300" dirty="0">
                <a:sym typeface="Wingdings"/>
              </a:rPr>
              <a:t>Die Portfolios D und E lassen sich wie eine Einzelanlage behandeln.</a:t>
            </a:r>
          </a:p>
          <a:p>
            <a:pPr marL="285750" indent="-285750">
              <a:buFont typeface="Wingdings" charset="0"/>
              <a:buChar char="à"/>
            </a:pPr>
            <a:endParaRPr lang="de-DE" sz="13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300" dirty="0">
                <a:sym typeface="Wingdings"/>
              </a:rPr>
              <a:t>Werden alle denkbaren Kombinationen durchgeführt, ergibt sich eine Fläche möglicher Portfolios.</a:t>
            </a:r>
            <a:endParaRPr lang="de-DE" sz="1300" dirty="0"/>
          </a:p>
        </p:txBody>
      </p:sp>
    </p:spTree>
    <p:extLst>
      <p:ext uri="{BB962C8B-B14F-4D97-AF65-F5344CB8AC3E}">
        <p14:creationId xmlns:p14="http://schemas.microsoft.com/office/powerpoint/2010/main" val="28082968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22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2823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7.3.4 Der </a:t>
            </a:r>
            <a:r>
              <a:rPr lang="de-DE" dirty="0" err="1"/>
              <a:t>n</a:t>
            </a:r>
            <a:r>
              <a:rPr lang="de-DE" dirty="0"/>
              <a:t>-Wertpapierfall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57200" y="1270070"/>
            <a:ext cx="813413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ym typeface="Wingdings"/>
              </a:rPr>
              <a:t> Wie erweitert sich die Zahl der möglichen Portfolios, wenn mehr als zwei Wertpapiere betrachtet werden? </a:t>
            </a:r>
            <a:endParaRPr lang="de-DE" sz="1600" dirty="0"/>
          </a:p>
        </p:txBody>
      </p:sp>
      <p:sp>
        <p:nvSpPr>
          <p:cNvPr id="12" name="Textfeld 11"/>
          <p:cNvSpPr txBox="1"/>
          <p:nvPr/>
        </p:nvSpPr>
        <p:spPr>
          <a:xfrm>
            <a:off x="665841" y="4835723"/>
            <a:ext cx="3561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Effizienzlinie denkbarer Kombinationen möglicher Portfolios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838419" y="2235713"/>
            <a:ext cx="3639735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de-DE" sz="1300" dirty="0">
                <a:sym typeface="Wingdings"/>
              </a:rPr>
              <a:t>Gesucht und relevant ist eine Effizienzlinie, die sich als äußere Begrenzung um die Fläche aller möglichen Portfolios legt</a:t>
            </a:r>
          </a:p>
          <a:p>
            <a:pPr marL="285750" indent="-285750">
              <a:buFont typeface="Wingdings" charset="0"/>
              <a:buChar char="à"/>
            </a:pPr>
            <a:endParaRPr lang="de-DE" sz="13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300" dirty="0"/>
              <a:t>Für einen risikoscheuen Investor sind diejenigen Portfolios gesucht, die sich durch Minimierung der Streuung bei vorgegebenen erwarteten Renditen ergeben.</a:t>
            </a:r>
          </a:p>
        </p:txBody>
      </p:sp>
      <p:pic>
        <p:nvPicPr>
          <p:cNvPr id="13" name="Grafik 3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80" y="1854846"/>
            <a:ext cx="4598909" cy="31061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19826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23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4406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7.3.5 Einführung einer risikofreien Anlage</a:t>
            </a:r>
          </a:p>
        </p:txBody>
      </p:sp>
      <p:pic>
        <p:nvPicPr>
          <p:cNvPr id="10" name="Grafik 17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10" y="1327666"/>
            <a:ext cx="5419725" cy="3493906"/>
          </a:xfrm>
          <a:prstGeom prst="rect">
            <a:avLst/>
          </a:prstGeom>
          <a:noFill/>
        </p:spPr>
      </p:pic>
      <p:sp>
        <p:nvSpPr>
          <p:cNvPr id="3" name="Textfeld 2"/>
          <p:cNvSpPr txBox="1"/>
          <p:nvPr/>
        </p:nvSpPr>
        <p:spPr>
          <a:xfrm>
            <a:off x="5115115" y="1526353"/>
            <a:ext cx="4028885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de-DE" sz="1400" dirty="0">
                <a:sym typeface="Wingdings"/>
              </a:rPr>
              <a:t>Portfolios sind nur auf der Linie GHB effizient, da alle anderen Portfolios stets von einem Portfolio auf dieser Linie dominiert werden.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400" dirty="0">
                <a:sym typeface="Wingdings"/>
              </a:rPr>
              <a:t>Eine risikolose Anlage hat eine Streuung von Null (Sparbuch, Bundesanleihe...)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400" dirty="0"/>
              <a:t>Jeder Punkt auf der Effizienzlinie kann mit der risikolosen Anlage kombiniert werden.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/>
          </a:p>
          <a:p>
            <a:pPr marL="285750" indent="-285750">
              <a:buFont typeface="Wingdings" charset="0"/>
              <a:buChar char="à"/>
            </a:pPr>
            <a:r>
              <a:rPr lang="de-DE" sz="1400" dirty="0"/>
              <a:t>Das Risiko des neu zu bildenden Portfolios hängt linear vom Risiko der </a:t>
            </a:r>
            <a:r>
              <a:rPr lang="de-DE" sz="1400" i="1" dirty="0" err="1"/>
              <a:t>n</a:t>
            </a:r>
            <a:r>
              <a:rPr lang="de-DE" sz="1400" i="1" dirty="0"/>
              <a:t> </a:t>
            </a:r>
            <a:r>
              <a:rPr lang="de-DE" sz="1400" dirty="0"/>
              <a:t>unsicheren Anlagen ab.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95187" y="4800443"/>
            <a:ext cx="2995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Effizienzlinie von </a:t>
            </a:r>
            <a:r>
              <a:rPr lang="de-DE" sz="1000" i="1" dirty="0" err="1"/>
              <a:t>n</a:t>
            </a:r>
            <a:r>
              <a:rPr lang="de-DE" sz="1000" dirty="0"/>
              <a:t>-risikobehafteten Wertpapieren</a:t>
            </a:r>
          </a:p>
        </p:txBody>
      </p:sp>
    </p:spTree>
    <p:extLst>
      <p:ext uri="{BB962C8B-B14F-4D97-AF65-F5344CB8AC3E}">
        <p14:creationId xmlns:p14="http://schemas.microsoft.com/office/powerpoint/2010/main" val="39096536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24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4406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7.3.5 Einführung einer risikofreien Anlage</a:t>
            </a:r>
          </a:p>
        </p:txBody>
      </p:sp>
      <p:pic>
        <p:nvPicPr>
          <p:cNvPr id="12" name="Grafik 26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22" y="1327666"/>
            <a:ext cx="5228468" cy="3568938"/>
          </a:xfrm>
          <a:prstGeom prst="rect">
            <a:avLst/>
          </a:prstGeom>
          <a:noFill/>
        </p:spPr>
      </p:pic>
      <p:sp>
        <p:nvSpPr>
          <p:cNvPr id="10" name="Textfeld 9"/>
          <p:cNvSpPr txBox="1"/>
          <p:nvPr/>
        </p:nvSpPr>
        <p:spPr>
          <a:xfrm>
            <a:off x="889258" y="4800443"/>
            <a:ext cx="25273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Effizienzlinie mit risikoloser Kapitalanlage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997526" y="1288715"/>
            <a:ext cx="424495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de-DE" sz="1400" dirty="0">
                <a:sym typeface="Wingdings"/>
              </a:rPr>
              <a:t>Die Strecke CM dominiert als Tangente im Punkt M alle anderen Möglichkeiten.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400" dirty="0">
                <a:sym typeface="Wingdings"/>
              </a:rPr>
              <a:t>Die neue Effizienzlinie ist demnach CMB, bestehend aus der Aufteilung des Investors in risikolose Anlagen und das Portfolio M.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400" dirty="0">
                <a:sym typeface="Wingdings"/>
              </a:rPr>
              <a:t>Unter der Annahme des vollkommenen Kapitalmarktes wird die Effizienzlinie zu CMP, da zum risikolosen Zinssatz zusätzlich Geld aufgenommen werden kann.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400" dirty="0">
                <a:sym typeface="Wingdings"/>
              </a:rPr>
              <a:t>Im Bereich MP wird zusätzlich zum ursprünglichen Geldbetrag ein Kredit zum risikolosen Zins aufgenommen und alles Geld in das Portfolio M investiert.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6757162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25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4406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7.3.5 Einführung einer risikofreien Anlage</a:t>
            </a:r>
          </a:p>
        </p:txBody>
      </p:sp>
      <p:pic>
        <p:nvPicPr>
          <p:cNvPr id="10" name="Grafik 26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27666"/>
            <a:ext cx="5183741" cy="3638229"/>
          </a:xfrm>
          <a:prstGeom prst="rect">
            <a:avLst/>
          </a:prstGeom>
          <a:noFill/>
        </p:spPr>
      </p:pic>
      <p:sp>
        <p:nvSpPr>
          <p:cNvPr id="12" name="Textfeld 11"/>
          <p:cNvSpPr txBox="1"/>
          <p:nvPr/>
        </p:nvSpPr>
        <p:spPr>
          <a:xfrm>
            <a:off x="1042124" y="4842784"/>
            <a:ext cx="36987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Risikolose Kapitalanlage und Marktportfolio - Kapitalmarktlinie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470419" y="1453114"/>
            <a:ext cx="4607438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de-DE" sz="1400" dirty="0">
                <a:sym typeface="Wingdings"/>
              </a:rPr>
              <a:t>Bei homogenen Erwartungen aller Investoren hinsichtlich zukünftiger Renditen, Streuungen und Korrelationen ergibt sich für alle Investoren dieselbe Effizienzlinie.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400" dirty="0">
                <a:sym typeface="Wingdings"/>
              </a:rPr>
              <a:t>Welcher Punkt vom einzelnen Investor realisiert wird, hängt von seiner Risikopräferenz ab.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400" dirty="0">
                <a:sym typeface="Wingdings"/>
              </a:rPr>
              <a:t>Unabhängig von Risikopräferenzen existiert nur ein einziges effizientes risikobehaftetes Wertpapierportfolio, das Marktportfolio M.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400" dirty="0">
                <a:sym typeface="Wingdings"/>
              </a:rPr>
              <a:t>Die Gerade CM wird auch als Kapitalmarktlinie bezeichnet.</a:t>
            </a:r>
          </a:p>
          <a:p>
            <a:pPr marL="285750" indent="-285750">
              <a:buFont typeface="Wingdings" charset="0"/>
              <a:buChar char="à"/>
            </a:pPr>
            <a:endParaRPr lang="de-DE" sz="1400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8692063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26</a:t>
            </a:fld>
            <a:endParaRPr lang="en-US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7.4 Zusammenfassung</a:t>
            </a:r>
          </a:p>
        </p:txBody>
      </p:sp>
      <p:sp>
        <p:nvSpPr>
          <p:cNvPr id="11" name="Rechteck 10"/>
          <p:cNvSpPr/>
          <p:nvPr/>
        </p:nvSpPr>
        <p:spPr>
          <a:xfrm>
            <a:off x="2537139" y="1143000"/>
            <a:ext cx="5447141" cy="7503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Risiko kann aufgrund der Möglichkeit eines Risikoausgleichs angesichts unterschiedlicher Branchenkonjunkturen durch Diversifikation begrenzt werden.</a:t>
            </a:r>
          </a:p>
        </p:txBody>
      </p:sp>
      <p:sp>
        <p:nvSpPr>
          <p:cNvPr id="14" name="Rechteck 13"/>
          <p:cNvSpPr/>
          <p:nvPr/>
        </p:nvSpPr>
        <p:spPr>
          <a:xfrm>
            <a:off x="457200" y="1143000"/>
            <a:ext cx="2036449" cy="3690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Investitions-programme unter Risiko</a:t>
            </a:r>
          </a:p>
        </p:txBody>
      </p:sp>
      <p:sp>
        <p:nvSpPr>
          <p:cNvPr id="17" name="Rechteck 16"/>
          <p:cNvSpPr/>
          <p:nvPr/>
        </p:nvSpPr>
        <p:spPr>
          <a:xfrm>
            <a:off x="2537139" y="2130835"/>
            <a:ext cx="5447141" cy="7503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Für Sachinvestitionen sind die Meinungen geteilt, ob auf Dauer diversifizierte oder spezialisierte Unternehmen erfolgreicher sind.</a:t>
            </a:r>
          </a:p>
        </p:txBody>
      </p:sp>
      <p:sp>
        <p:nvSpPr>
          <p:cNvPr id="19" name="Rechteck 18"/>
          <p:cNvSpPr/>
          <p:nvPr/>
        </p:nvSpPr>
        <p:spPr>
          <a:xfrm>
            <a:off x="2537139" y="3114717"/>
            <a:ext cx="5447141" cy="7503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Die Kapitalmarkttheorie beschäftigt sich  mit der Wirkung der Diversifikation bei Investition in unterschiedliche Wertpapierarten.</a:t>
            </a:r>
          </a:p>
        </p:txBody>
      </p:sp>
      <p:sp>
        <p:nvSpPr>
          <p:cNvPr id="20" name="Rechteck 19"/>
          <p:cNvSpPr/>
          <p:nvPr/>
        </p:nvSpPr>
        <p:spPr>
          <a:xfrm>
            <a:off x="2537139" y="4082983"/>
            <a:ext cx="5447141" cy="7503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Das Ausmaß des Diversifikationseffekts hängt vom Maß der Korrelation der Renditenstreuung der Wertpapiere ab, in die investiert wurde.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B9BFE-41FD-2A4F-BBAA-2FFEB8D5B7B4}" type="datetime1">
              <a:rPr lang="de-DE" smtClean="0"/>
              <a:t>14.08.2018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pic>
        <p:nvPicPr>
          <p:cNvPr id="12" name="Bild 11"/>
          <p:cNvPicPr>
            <a:picLocks noChangeAspect="1"/>
          </p:cNvPicPr>
          <p:nvPr/>
        </p:nvPicPr>
        <p:blipFill rotWithShape="1">
          <a:blip r:embed="rId2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607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3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7.2 Sachinvestitionsprogramme und Diversifikationseffekt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844298" y="1858071"/>
            <a:ext cx="2478875" cy="100368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Fehlende Teilbarkeit der Investitionsobjekte</a:t>
            </a:r>
          </a:p>
        </p:txBody>
      </p:sp>
      <p:sp>
        <p:nvSpPr>
          <p:cNvPr id="11" name="Rechteck 10"/>
          <p:cNvSpPr/>
          <p:nvPr/>
        </p:nvSpPr>
        <p:spPr>
          <a:xfrm>
            <a:off x="5600530" y="1858071"/>
            <a:ext cx="2478875" cy="100368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Fehlende sofortige Liquidierbarkeit</a:t>
            </a:r>
          </a:p>
        </p:txBody>
      </p:sp>
      <p:cxnSp>
        <p:nvCxnSpPr>
          <p:cNvPr id="4" name="Gerade Verbindung 3"/>
          <p:cNvCxnSpPr>
            <a:stCxn id="10" idx="3"/>
            <a:endCxn id="11" idx="1"/>
          </p:cNvCxnSpPr>
          <p:nvPr/>
        </p:nvCxnSpPr>
        <p:spPr>
          <a:xfrm>
            <a:off x="3323173" y="2359914"/>
            <a:ext cx="22773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3464277" y="2018876"/>
            <a:ext cx="1994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Sachinvestitionen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86745" y="3146886"/>
            <a:ext cx="886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ym typeface="Wingdings"/>
              </a:rPr>
              <a:t> Entscheidend ist der </a:t>
            </a:r>
            <a:r>
              <a:rPr lang="de-DE" sz="1600" i="1" dirty="0">
                <a:sym typeface="Wingdings"/>
              </a:rPr>
              <a:t>Risikobeitrag</a:t>
            </a:r>
            <a:r>
              <a:rPr lang="de-DE" sz="1600" dirty="0">
                <a:sym typeface="Wingdings"/>
              </a:rPr>
              <a:t> der Einzelinvestition zum </a:t>
            </a:r>
            <a:r>
              <a:rPr lang="de-DE" sz="1600" i="1" dirty="0">
                <a:sym typeface="Wingdings"/>
              </a:rPr>
              <a:t>Gesamtrisiko</a:t>
            </a:r>
            <a:r>
              <a:rPr lang="de-DE" sz="1600" dirty="0">
                <a:sym typeface="Wingdings"/>
              </a:rPr>
              <a:t> der Unternehmung</a:t>
            </a:r>
            <a:endParaRPr lang="de-DE" sz="1600" dirty="0"/>
          </a:p>
        </p:txBody>
      </p:sp>
      <p:sp>
        <p:nvSpPr>
          <p:cNvPr id="14" name="Textfeld 13"/>
          <p:cNvSpPr txBox="1"/>
          <p:nvPr/>
        </p:nvSpPr>
        <p:spPr>
          <a:xfrm>
            <a:off x="413459" y="3607541"/>
            <a:ext cx="60310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/>
              <a:t>Vergleich:</a:t>
            </a:r>
          </a:p>
          <a:p>
            <a:r>
              <a:rPr lang="de-DE" dirty="0"/>
              <a:t>Weiterführung des Unternehmens in der bisherigen Form</a:t>
            </a:r>
          </a:p>
          <a:p>
            <a:r>
              <a:rPr lang="de-DE" dirty="0"/>
              <a:t>vs.</a:t>
            </a:r>
          </a:p>
          <a:p>
            <a:r>
              <a:rPr lang="de-DE" dirty="0"/>
              <a:t>Weiterführung des Unternehmens plus Investition</a:t>
            </a:r>
          </a:p>
        </p:txBody>
      </p:sp>
    </p:spTree>
    <p:extLst>
      <p:ext uri="{BB962C8B-B14F-4D97-AF65-F5344CB8AC3E}">
        <p14:creationId xmlns:p14="http://schemas.microsoft.com/office/powerpoint/2010/main" val="2564939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4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 fontScale="90000"/>
          </a:bodyPr>
          <a:lstStyle/>
          <a:p>
            <a:r>
              <a:rPr lang="de-DE" sz="2400" dirty="0"/>
              <a:t>7.2 Sachinvestitionsprogramme und </a:t>
            </a:r>
            <a:br>
              <a:rPr lang="de-DE" sz="2400" dirty="0"/>
            </a:br>
            <a:r>
              <a:rPr lang="de-DE" sz="2400" dirty="0"/>
              <a:t>Diversifikationseffekt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2084157"/>
            <a:ext cx="85501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Ein Nahrungsmittelunternehmen prüft die Errichtung einer neuen Produktionslinie. Bisher werden in drei Sparten </a:t>
            </a:r>
            <a:r>
              <a:rPr lang="de-DE" dirty="0" err="1"/>
              <a:t>Kursäfte</a:t>
            </a:r>
            <a:r>
              <a:rPr lang="de-DE" dirty="0"/>
              <a:t>, Fischkonserven und Spirituosen vertrieben. Mit einer Non-Food-Sparte soll der Versuch einer Diversifizierung unternommen werden. Die langfristige Unternehmensplanung gibt für die bisherigen Sparten die folgenden erwarteten Barwerte zukünftiger Einzahlungsüberschüsse unter drei gesamtwirtschaftlichen Entwicklungen (</a:t>
            </a:r>
            <a:r>
              <a:rPr lang="de-DE" i="1" dirty="0" err="1"/>
              <a:t>D</a:t>
            </a:r>
            <a:r>
              <a:rPr lang="de-DE" i="1" baseline="-25000" dirty="0" err="1"/>
              <a:t>j</a:t>
            </a:r>
            <a:r>
              <a:rPr lang="de-DE" dirty="0"/>
              <a:t>) an, die mit Wahrscheinlichkeiten von 40 : 40 : 20 für möglich gehalten werden.</a:t>
            </a:r>
          </a:p>
          <a:p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7276789" y="400050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Beispiel S. 256 </a:t>
            </a:r>
          </a:p>
        </p:txBody>
      </p:sp>
    </p:spTree>
    <p:extLst>
      <p:ext uri="{BB962C8B-B14F-4D97-AF65-F5344CB8AC3E}">
        <p14:creationId xmlns:p14="http://schemas.microsoft.com/office/powerpoint/2010/main" val="1037352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5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 fontScale="90000"/>
          </a:bodyPr>
          <a:lstStyle/>
          <a:p>
            <a:r>
              <a:rPr lang="de-DE" sz="2400" dirty="0"/>
              <a:t>7.2 Sachinvestitionsprogramme und </a:t>
            </a:r>
            <a:br>
              <a:rPr lang="de-DE" sz="2400" dirty="0"/>
            </a:br>
            <a:r>
              <a:rPr lang="de-DE" sz="2400" dirty="0"/>
              <a:t>Diversifikationseffekt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pic>
        <p:nvPicPr>
          <p:cNvPr id="11" name="Grafik 16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" y="2122107"/>
            <a:ext cx="6659554" cy="246426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/>
          <p:cNvSpPr txBox="1"/>
          <p:nvPr/>
        </p:nvSpPr>
        <p:spPr>
          <a:xfrm>
            <a:off x="548640" y="1643242"/>
            <a:ext cx="69369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u="sng" dirty="0"/>
              <a:t>Erwartungswert und Standardabweichung: Fortführung der Unternehmung</a:t>
            </a:r>
          </a:p>
        </p:txBody>
      </p:sp>
      <p:sp>
        <p:nvSpPr>
          <p:cNvPr id="12" name="Rechteck 11"/>
          <p:cNvSpPr/>
          <p:nvPr/>
        </p:nvSpPr>
        <p:spPr>
          <a:xfrm>
            <a:off x="7276789" y="400050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Beispiel S. 256 </a:t>
            </a:r>
          </a:p>
        </p:txBody>
      </p:sp>
    </p:spTree>
    <p:extLst>
      <p:ext uri="{BB962C8B-B14F-4D97-AF65-F5344CB8AC3E}">
        <p14:creationId xmlns:p14="http://schemas.microsoft.com/office/powerpoint/2010/main" val="2641781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6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 fontScale="90000"/>
          </a:bodyPr>
          <a:lstStyle/>
          <a:p>
            <a:r>
              <a:rPr lang="de-DE" sz="2400" dirty="0"/>
              <a:t>7.2 Sachinvestitionsprogramme und </a:t>
            </a:r>
            <a:br>
              <a:rPr lang="de-DE" sz="2400" dirty="0"/>
            </a:br>
            <a:r>
              <a:rPr lang="de-DE" sz="2400" dirty="0"/>
              <a:t>Diversifikationseffekt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pic>
        <p:nvPicPr>
          <p:cNvPr id="12" name="Grafik 16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507831"/>
            <a:ext cx="6892101" cy="176102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feld 2"/>
          <p:cNvSpPr txBox="1"/>
          <p:nvPr/>
        </p:nvSpPr>
        <p:spPr>
          <a:xfrm>
            <a:off x="457199" y="1917815"/>
            <a:ext cx="4963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u="sng" dirty="0"/>
              <a:t>Erwartungswert und Standardabweichung Non-Food</a:t>
            </a:r>
          </a:p>
        </p:txBody>
      </p:sp>
      <p:sp>
        <p:nvSpPr>
          <p:cNvPr id="13" name="Rechteck 12"/>
          <p:cNvSpPr/>
          <p:nvPr/>
        </p:nvSpPr>
        <p:spPr>
          <a:xfrm>
            <a:off x="7276789" y="400050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Beispiel S. 256 </a:t>
            </a:r>
          </a:p>
        </p:txBody>
      </p:sp>
    </p:spTree>
    <p:extLst>
      <p:ext uri="{BB962C8B-B14F-4D97-AF65-F5344CB8AC3E}">
        <p14:creationId xmlns:p14="http://schemas.microsoft.com/office/powerpoint/2010/main" val="301097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7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 fontScale="90000"/>
          </a:bodyPr>
          <a:lstStyle/>
          <a:p>
            <a:r>
              <a:rPr lang="de-DE" sz="2400" dirty="0"/>
              <a:t>7.2 Sachinvestitionsprogramme und </a:t>
            </a:r>
            <a:br>
              <a:rPr lang="de-DE" sz="2400" dirty="0"/>
            </a:br>
            <a:r>
              <a:rPr lang="de-DE" sz="2400" dirty="0"/>
              <a:t>Diversifikationseffekt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pic>
        <p:nvPicPr>
          <p:cNvPr id="11" name="Grafik 16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18736"/>
            <a:ext cx="6536458" cy="207856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/>
          <p:cNvSpPr txBox="1"/>
          <p:nvPr/>
        </p:nvSpPr>
        <p:spPr>
          <a:xfrm>
            <a:off x="457200" y="4285456"/>
            <a:ext cx="818418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ym typeface="Wingdings"/>
              </a:rPr>
              <a:t> Die Non-Food Sparte hat zwar ein hohes Einzelrisiko, wirkt aber trotzdem aus Sicht des Gesamtunternehmens risikomindernd.</a:t>
            </a:r>
            <a:endParaRPr lang="de-DE" sz="1600" dirty="0"/>
          </a:p>
        </p:txBody>
      </p:sp>
      <p:sp>
        <p:nvSpPr>
          <p:cNvPr id="5" name="Textfeld 4"/>
          <p:cNvSpPr txBox="1"/>
          <p:nvPr/>
        </p:nvSpPr>
        <p:spPr>
          <a:xfrm>
            <a:off x="457200" y="1543497"/>
            <a:ext cx="4473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u="sng" dirty="0"/>
              <a:t>Kombination Alternative A mit Non-Food Sparte</a:t>
            </a:r>
          </a:p>
        </p:txBody>
      </p:sp>
      <p:sp>
        <p:nvSpPr>
          <p:cNvPr id="13" name="Rechteck 12"/>
          <p:cNvSpPr/>
          <p:nvPr/>
        </p:nvSpPr>
        <p:spPr>
          <a:xfrm>
            <a:off x="7276789" y="400050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Beispiel S. 256 </a:t>
            </a:r>
          </a:p>
        </p:txBody>
      </p:sp>
    </p:spTree>
    <p:extLst>
      <p:ext uri="{BB962C8B-B14F-4D97-AF65-F5344CB8AC3E}">
        <p14:creationId xmlns:p14="http://schemas.microsoft.com/office/powerpoint/2010/main" val="3878865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8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3759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7.3.1 Prämissen </a:t>
            </a:r>
            <a:r>
              <a:rPr lang="de-DE" dirty="0">
                <a:sym typeface="Wingdings"/>
              </a:rPr>
              <a:t> Portfoliotheorie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457201" y="1458231"/>
            <a:ext cx="2717698" cy="10231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/>
              <a:t>Betrachtung nur einer Periode</a:t>
            </a:r>
          </a:p>
        </p:txBody>
      </p:sp>
      <p:sp>
        <p:nvSpPr>
          <p:cNvPr id="16" name="Rechteck 15"/>
          <p:cNvSpPr/>
          <p:nvPr/>
        </p:nvSpPr>
        <p:spPr>
          <a:xfrm>
            <a:off x="457200" y="2680788"/>
            <a:ext cx="2717699" cy="10231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/>
              <a:t>Kauf der Wertpapiere in </a:t>
            </a:r>
            <a:r>
              <a:rPr lang="de-DE" sz="1100" i="1" dirty="0"/>
              <a:t>t</a:t>
            </a:r>
            <a:r>
              <a:rPr lang="de-DE" sz="1100" i="1" baseline="-25000" dirty="0"/>
              <a:t>0</a:t>
            </a:r>
            <a:r>
              <a:rPr lang="de-DE" sz="1100" dirty="0"/>
              <a:t>; die </a:t>
            </a:r>
            <a:r>
              <a:rPr lang="de-DE" sz="1100" i="1" dirty="0"/>
              <a:t>Anfangsausgaben</a:t>
            </a:r>
            <a:r>
              <a:rPr lang="de-DE" sz="1100" dirty="0"/>
              <a:t> sind bekannt, den erwarteten Rückflüssen in </a:t>
            </a:r>
            <a:r>
              <a:rPr lang="de-DE" sz="1100" i="1" dirty="0"/>
              <a:t>t</a:t>
            </a:r>
            <a:r>
              <a:rPr lang="de-DE" sz="1100" i="1" baseline="-25000" dirty="0"/>
              <a:t>1</a:t>
            </a:r>
            <a:r>
              <a:rPr lang="de-DE" sz="1100" dirty="0"/>
              <a:t> können nur </a:t>
            </a:r>
            <a:r>
              <a:rPr lang="de-DE" sz="1100" i="1" dirty="0"/>
              <a:t>subjektive Wahrscheinlichkeiten zugeordnet werden</a:t>
            </a:r>
            <a:endParaRPr lang="de-DE" sz="1100" dirty="0"/>
          </a:p>
        </p:txBody>
      </p:sp>
      <p:sp>
        <p:nvSpPr>
          <p:cNvPr id="17" name="Rechteck 16"/>
          <p:cNvSpPr/>
          <p:nvPr/>
        </p:nvSpPr>
        <p:spPr>
          <a:xfrm>
            <a:off x="457200" y="3935718"/>
            <a:ext cx="2717699" cy="10231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100" i="1" dirty="0"/>
              <a:t>Risikomaß</a:t>
            </a:r>
            <a:r>
              <a:rPr lang="de-DE" sz="1100" dirty="0"/>
              <a:t> ist die </a:t>
            </a:r>
            <a:r>
              <a:rPr lang="de-DE" sz="1100" i="1" dirty="0"/>
              <a:t>Streuung</a:t>
            </a:r>
            <a:r>
              <a:rPr lang="de-DE" sz="1100" dirty="0"/>
              <a:t> (</a:t>
            </a:r>
            <a:r>
              <a:rPr lang="de-DE" sz="1100" i="1" dirty="0" err="1"/>
              <a:t>σ</a:t>
            </a:r>
            <a:r>
              <a:rPr lang="de-DE" sz="1100" i="1" baseline="-25000" dirty="0" err="1"/>
              <a:t>i</a:t>
            </a:r>
            <a:r>
              <a:rPr lang="de-DE" sz="1100" dirty="0"/>
              <a:t>) der möglichen Renditen um den Erwartungswert der Renditen</a:t>
            </a:r>
          </a:p>
        </p:txBody>
      </p:sp>
      <p:sp>
        <p:nvSpPr>
          <p:cNvPr id="21" name="Rechteck 20"/>
          <p:cNvSpPr/>
          <p:nvPr/>
        </p:nvSpPr>
        <p:spPr>
          <a:xfrm>
            <a:off x="3327299" y="1458231"/>
            <a:ext cx="2717698" cy="10231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100" dirty="0"/>
              <a:t>Zielgrößen sind der </a:t>
            </a:r>
            <a:r>
              <a:rPr lang="de-DE" sz="1100" i="1" dirty="0"/>
              <a:t>Erwartungswert</a:t>
            </a:r>
            <a:r>
              <a:rPr lang="de-DE" sz="1100" dirty="0"/>
              <a:t> (</a:t>
            </a:r>
            <a:r>
              <a:rPr lang="de-DE" sz="1100" i="1" dirty="0" err="1"/>
              <a:t>μ</a:t>
            </a:r>
            <a:r>
              <a:rPr lang="de-DE" sz="1100" i="1" baseline="-25000" dirty="0" err="1"/>
              <a:t>i</a:t>
            </a:r>
            <a:r>
              <a:rPr lang="de-DE" sz="1100" dirty="0"/>
              <a:t>) </a:t>
            </a:r>
            <a:r>
              <a:rPr lang="de-DE" sz="1100" i="1" dirty="0"/>
              <a:t>der Rendite</a:t>
            </a:r>
            <a:r>
              <a:rPr lang="de-DE" sz="1100" dirty="0"/>
              <a:t> der Wertpapiere und die Streuung</a:t>
            </a:r>
          </a:p>
        </p:txBody>
      </p:sp>
      <p:sp>
        <p:nvSpPr>
          <p:cNvPr id="22" name="Rechteck 21"/>
          <p:cNvSpPr/>
          <p:nvPr/>
        </p:nvSpPr>
        <p:spPr>
          <a:xfrm>
            <a:off x="3327299" y="2680788"/>
            <a:ext cx="2717698" cy="10231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100" dirty="0"/>
              <a:t>Der Investor ist </a:t>
            </a:r>
            <a:r>
              <a:rPr lang="de-DE" sz="1100" i="1" dirty="0"/>
              <a:t>risikoscheu</a:t>
            </a:r>
            <a:endParaRPr lang="de-DE" sz="1100" dirty="0"/>
          </a:p>
        </p:txBody>
      </p:sp>
      <p:sp>
        <p:nvSpPr>
          <p:cNvPr id="23" name="Rechteck 22"/>
          <p:cNvSpPr/>
          <p:nvPr/>
        </p:nvSpPr>
        <p:spPr>
          <a:xfrm>
            <a:off x="3327299" y="3935718"/>
            <a:ext cx="2717698" cy="10231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100" dirty="0"/>
              <a:t>Die Investitionsobjekte (Wertpapiere) sind beliebig </a:t>
            </a:r>
            <a:r>
              <a:rPr lang="de-DE" sz="1100" i="1" dirty="0"/>
              <a:t>teilbar</a:t>
            </a:r>
            <a:endParaRPr lang="de-DE" sz="1100" dirty="0"/>
          </a:p>
        </p:txBody>
      </p:sp>
      <p:sp>
        <p:nvSpPr>
          <p:cNvPr id="24" name="Gleichschenkliges Dreieck 23"/>
          <p:cNvSpPr/>
          <p:nvPr/>
        </p:nvSpPr>
        <p:spPr>
          <a:xfrm rot="5400000">
            <a:off x="4916874" y="2773345"/>
            <a:ext cx="3500601" cy="870377"/>
          </a:xfrm>
          <a:prstGeom prst="triangl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/>
          <p:cNvSpPr txBox="1"/>
          <p:nvPr/>
        </p:nvSpPr>
        <p:spPr>
          <a:xfrm>
            <a:off x="7120920" y="2447934"/>
            <a:ext cx="193695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/>
              <a:t>Optimale Zusammenstellung eines </a:t>
            </a:r>
            <a:r>
              <a:rPr lang="de-DE" sz="1400" b="1" i="1" dirty="0"/>
              <a:t>Wertpapierportfolios</a:t>
            </a:r>
            <a:r>
              <a:rPr lang="de-DE" sz="1400" b="1" dirty="0"/>
              <a:t> unter der Bedingung unsicherer Erwartungen </a:t>
            </a:r>
          </a:p>
        </p:txBody>
      </p:sp>
    </p:spTree>
    <p:extLst>
      <p:ext uri="{BB962C8B-B14F-4D97-AF65-F5344CB8AC3E}">
        <p14:creationId xmlns:p14="http://schemas.microsoft.com/office/powerpoint/2010/main" val="2628585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9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7.3 Grundmodell der Portfoliotheorie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Folien zum Lehrbuch: Busse von Colbe / Laßmann / Witte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958334"/>
            <a:ext cx="6086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7.3.2 Renditeerwartungswert des Investitionsprogrammes</a:t>
            </a:r>
          </a:p>
        </p:txBody>
      </p:sp>
      <p:sp>
        <p:nvSpPr>
          <p:cNvPr id="10" name="Rechteck 9"/>
          <p:cNvSpPr/>
          <p:nvPr/>
        </p:nvSpPr>
        <p:spPr>
          <a:xfrm>
            <a:off x="7321880" y="469066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Beispiel S. 259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40848" y="1780251"/>
            <a:ext cx="68646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Ein Investor kann einen Investitionsbetrag auf zwei Wertpapiere aufteilen:</a:t>
            </a:r>
          </a:p>
        </p:txBody>
      </p:sp>
      <p:pic>
        <p:nvPicPr>
          <p:cNvPr id="12" name="Grafik 16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748" y="2423378"/>
            <a:ext cx="5125085" cy="1308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Gerade Verbindung mit Pfeil 12"/>
          <p:cNvCxnSpPr/>
          <p:nvPr/>
        </p:nvCxnSpPr>
        <p:spPr>
          <a:xfrm flipH="1">
            <a:off x="5608983" y="3575021"/>
            <a:ext cx="446837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6055820" y="3344188"/>
            <a:ext cx="2980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B lässt eine höhere Rendite erwarten, hat aber auch ein höheres Risiko!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57200" y="4265565"/>
            <a:ext cx="746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ym typeface="Wingdings"/>
              </a:rPr>
              <a:t> Was passiert, wenn man beide Wertpapiere miteinander kombiniert?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28680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larheit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Klarheit.thmx</Template>
  <TotalTime>0</TotalTime>
  <Words>1793</Words>
  <Application>Microsoft Office PowerPoint</Application>
  <PresentationFormat>Bildschirmpräsentation (16:9)</PresentationFormat>
  <Paragraphs>285</Paragraphs>
  <Slides>26</Slides>
  <Notes>24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27" baseType="lpstr">
      <vt:lpstr>Klarheit</vt:lpstr>
      <vt:lpstr>Investitionstheorie und  Investitionsrechnung</vt:lpstr>
      <vt:lpstr>7.1 Problemstellung</vt:lpstr>
      <vt:lpstr>7.2 Sachinvestitionsprogramme und Diversifikationseffekt</vt:lpstr>
      <vt:lpstr>7.2 Sachinvestitionsprogramme und  Diversifikationseffekt</vt:lpstr>
      <vt:lpstr>7.2 Sachinvestitionsprogramme und  Diversifikationseffekt</vt:lpstr>
      <vt:lpstr>7.2 Sachinvestitionsprogramme und  Diversifikationseffekt</vt:lpstr>
      <vt:lpstr>7.2 Sachinvestitionsprogramme und  Diversifikationseffekt</vt:lpstr>
      <vt:lpstr>7.3 Grundmodell der Portfoliotheorie</vt:lpstr>
      <vt:lpstr>7.3 Grundmodell der Portfoliotheorie</vt:lpstr>
      <vt:lpstr>7.3 Grundmodell der Portfoliotheorie</vt:lpstr>
      <vt:lpstr>7.3 Grundmodell der Portfoliotheorie</vt:lpstr>
      <vt:lpstr>7.3 Grundmodell der Portfoliotheorie</vt:lpstr>
      <vt:lpstr>7.3 Grundmodell der Portfoliotheorie</vt:lpstr>
      <vt:lpstr>7.3 Grundmodell der Portfoliotheorie</vt:lpstr>
      <vt:lpstr>7.3 Grundmodell der Portfoliotheorie</vt:lpstr>
      <vt:lpstr>7.3 Grundmodell der Portfoliotheorie</vt:lpstr>
      <vt:lpstr>7.3 Grundmodell der Portfoliotheorie</vt:lpstr>
      <vt:lpstr>7.3 Grundmodell der Portfoliotheorie</vt:lpstr>
      <vt:lpstr>7.3 Grundmodell der Portfoliotheorie</vt:lpstr>
      <vt:lpstr>7.3 Grundmodell der Portfoliotheorie</vt:lpstr>
      <vt:lpstr>7.3 Grundmodell der Portfoliotheorie</vt:lpstr>
      <vt:lpstr>7.3 Grundmodell der Portfoliotheorie</vt:lpstr>
      <vt:lpstr>7.3 Grundmodell der Portfoliotheorie</vt:lpstr>
      <vt:lpstr>7.3 Grundmodell der Portfoliotheorie</vt:lpstr>
      <vt:lpstr>7.3 Grundmodell der Portfoliotheorie</vt:lpstr>
      <vt:lpstr>7.4 Zusammenfassung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Investitionstheorie und  Investitionsrechnung</dc:title>
  <dc:creator>Anja Dethlefsen</dc:creator>
  <cp:lastModifiedBy>Hoischen, Annika, Springer Fachmedien</cp:lastModifiedBy>
  <cp:revision>332</cp:revision>
  <dcterms:created xsi:type="dcterms:W3CDTF">2016-03-30T12:56:59Z</dcterms:created>
  <dcterms:modified xsi:type="dcterms:W3CDTF">2018-08-14T09:58:21Z</dcterms:modified>
</cp:coreProperties>
</file>